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4" r:id="rId4"/>
    <p:sldId id="270" r:id="rId5"/>
    <p:sldId id="264" r:id="rId6"/>
    <p:sldId id="260" r:id="rId7"/>
    <p:sldId id="275" r:id="rId8"/>
    <p:sldId id="269" r:id="rId9"/>
    <p:sldId id="276" r:id="rId10"/>
    <p:sldId id="265" r:id="rId11"/>
    <p:sldId id="277" r:id="rId12"/>
    <p:sldId id="262" r:id="rId13"/>
    <p:sldId id="271" r:id="rId14"/>
    <p:sldId id="278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250" autoAdjust="0"/>
    <p:restoredTop sz="93613" autoAdjust="0"/>
  </p:normalViewPr>
  <p:slideViewPr>
    <p:cSldViewPr>
      <p:cViewPr varScale="1">
        <p:scale>
          <a:sx n="56" d="100"/>
          <a:sy n="56" d="100"/>
        </p:scale>
        <p:origin x="82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F44D-71EC-4B00-A248-BBA816A677F1}" type="datetimeFigureOut">
              <a:rPr lang="en-GB" smtClean="0"/>
              <a:pPr/>
              <a:t>13/03/2024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58BD-C592-4C6F-8598-9E30A13298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F44D-71EC-4B00-A248-BBA816A677F1}" type="datetimeFigureOut">
              <a:rPr lang="en-GB" smtClean="0"/>
              <a:pPr/>
              <a:t>13/03/2024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58BD-C592-4C6F-8598-9E30A13298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F44D-71EC-4B00-A248-BBA816A677F1}" type="datetimeFigureOut">
              <a:rPr lang="en-GB" smtClean="0"/>
              <a:pPr/>
              <a:t>13/03/2024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58BD-C592-4C6F-8598-9E30A13298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F44D-71EC-4B00-A248-BBA816A677F1}" type="datetimeFigureOut">
              <a:rPr lang="en-GB" smtClean="0"/>
              <a:pPr/>
              <a:t>13/03/2024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58BD-C592-4C6F-8598-9E30A13298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F44D-71EC-4B00-A248-BBA816A677F1}" type="datetimeFigureOut">
              <a:rPr lang="en-GB" smtClean="0"/>
              <a:pPr/>
              <a:t>13/03/2024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58BD-C592-4C6F-8598-9E30A13298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F44D-71EC-4B00-A248-BBA816A677F1}" type="datetimeFigureOut">
              <a:rPr lang="en-GB" smtClean="0"/>
              <a:pPr/>
              <a:t>13/03/2024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58BD-C592-4C6F-8598-9E30A13298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F44D-71EC-4B00-A248-BBA816A677F1}" type="datetimeFigureOut">
              <a:rPr lang="en-GB" smtClean="0"/>
              <a:pPr/>
              <a:t>13/03/2024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58BD-C592-4C6F-8598-9E30A13298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F44D-71EC-4B00-A248-BBA816A677F1}" type="datetimeFigureOut">
              <a:rPr lang="en-GB" smtClean="0"/>
              <a:pPr/>
              <a:t>13/03/2024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58BD-C592-4C6F-8598-9E30A13298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F44D-71EC-4B00-A248-BBA816A677F1}" type="datetimeFigureOut">
              <a:rPr lang="en-GB" smtClean="0"/>
              <a:pPr/>
              <a:t>13/03/2024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58BD-C592-4C6F-8598-9E30A13298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F44D-71EC-4B00-A248-BBA816A677F1}" type="datetimeFigureOut">
              <a:rPr lang="en-GB" smtClean="0"/>
              <a:pPr/>
              <a:t>13/03/2024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58BD-C592-4C6F-8598-9E30A13298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F44D-71EC-4B00-A248-BBA816A677F1}" type="datetimeFigureOut">
              <a:rPr lang="en-GB" smtClean="0"/>
              <a:pPr/>
              <a:t>13/03/2024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58BD-C592-4C6F-8598-9E30A13298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4F44D-71EC-4B00-A248-BBA816A677F1}" type="datetimeFigureOut">
              <a:rPr lang="en-GB" smtClean="0"/>
              <a:pPr/>
              <a:t>13/03/2024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A58BD-C592-4C6F-8598-9E30A132981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Addiction and Social Dissonance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b="1" dirty="0"/>
              <a:t>Patsy </a:t>
            </a:r>
            <a:r>
              <a:rPr lang="en-GB" b="1"/>
              <a:t>Staddon</a:t>
            </a:r>
            <a:endParaRPr lang="en-GB" b="1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/>
              <a:t>WIAS - How it worked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392" y="1222688"/>
            <a:ext cx="7674024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All trained volunteers many of whom had recovered from  addiction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Aimed to support women whether they were seeking to understand problematic drinking patterns, or to achieve abstinence from alcohol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Evening courses, one to one counselling, drop-by, helpline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Discussions, outings together, and for some of us it was a new experience to socialise without needing to use alcohol as a prop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WIAS - How it worked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89470"/>
            <a:ext cx="7571184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Most people found abstinence was easiest, but some did feel able to drink occasionally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Most of us still went to pubs with friends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Most helpful was discovering and sharing the things which we found distressing, and our many ways of coping with these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Many of us are still in touch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1294972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1380"/>
          </a:xfrm>
        </p:spPr>
        <p:txBody>
          <a:bodyPr>
            <a:normAutofit/>
          </a:bodyPr>
          <a:lstStyle/>
          <a:p>
            <a:r>
              <a:rPr lang="en-GB" sz="2800" b="1" dirty="0"/>
              <a:t>Relevance of Social Dissonance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317" y="1166018"/>
            <a:ext cx="7729366" cy="442322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Women’s drinking may have different meanings from those of the public/medical profession/alcohol treatment providers - reassurance, safety, escape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Social dissonance may be both response and resistance to various constraints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Medical framework may effect disempowerment by marginalisation and effective social control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Especially true for less powerful groups, such as the poor, the female and those with different mental health needs</a:t>
            </a:r>
          </a:p>
          <a:p>
            <a:endParaRPr lang="en-GB" b="1" dirty="0"/>
          </a:p>
          <a:p>
            <a:endParaRPr lang="en-GB" b="1" dirty="0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2800" b="1" dirty="0"/>
              <a:t>Addiction as a social construct?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97" y="1124744"/>
            <a:ext cx="7792406" cy="49831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View of substance use depends on social expectations and perceptions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Precise and differing rules for each group (men, women, the old, the young)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Drinking inappropriately for one’s group leads to stigma and punishment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Seeing heavy drinking - or ‘alcoholism’ - as a problem may have come with a wider availability of stronger substances as a part of the process of industrialisation </a:t>
            </a:r>
          </a:p>
          <a:p>
            <a:endParaRPr lang="en-GB" sz="7400" dirty="0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2800" b="1" dirty="0"/>
              <a:t>Addiction as a social construct?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338437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Became more respectable, and morally superior, among  lower and middle classes, to be teetotal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Development of disease model of addiction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‘Alcoholism’ can thus be seen as itself a social construct, serving numerous purposes which have less to do with health than with social control  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99560398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Good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947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/>
              <a:t>    </a:t>
            </a:r>
          </a:p>
          <a:p>
            <a:pPr marL="88900" indent="0">
              <a:buNone/>
            </a:pPr>
            <a:r>
              <a:rPr lang="en-GB" sz="3000" b="1" dirty="0"/>
              <a:t>‘Most people do change destructive alcohol use on their own, over time, without recourse to treatment or mutual aid groups.’ </a:t>
            </a:r>
          </a:p>
          <a:p>
            <a:pPr marL="0" indent="0">
              <a:buNone/>
            </a:pPr>
            <a:endParaRPr lang="en-GB" sz="3000" b="1" dirty="0"/>
          </a:p>
          <a:p>
            <a:pPr marL="0" indent="0">
              <a:buNone/>
            </a:pPr>
            <a:r>
              <a:rPr lang="en-GB" sz="2800" i="1" dirty="0"/>
              <a:t>‘The past and future of research on treatment of alcohol dependence’, Willenbring, 2010 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sz="2400" i="1" dirty="0"/>
              <a:t>     </a:t>
            </a:r>
            <a:endParaRPr lang="en-GB" b="1" dirty="0"/>
          </a:p>
          <a:p>
            <a:endParaRPr lang="en-GB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My addiction and early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787208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Used alcohol for anxiety, mood swings and depression for over 20 years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Could not fit in with anyone or anything for long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Addiction - a form of social dissonance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Lost children, relationships, home</a:t>
            </a:r>
            <a:endParaRPr lang="en-GB" sz="24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Kept stopping and re-starting drunkenness for 20 years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Managed finally to stop for good (Nov. 16</a:t>
            </a:r>
            <a:r>
              <a:rPr lang="en-GB" sz="2400" b="1" baseline="30000" dirty="0"/>
              <a:t>th</a:t>
            </a:r>
            <a:r>
              <a:rPr lang="en-GB" sz="2400" b="1" dirty="0"/>
              <a:t> 1988)</a:t>
            </a:r>
          </a:p>
          <a:p>
            <a:endParaRPr lang="en-GB" b="1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My addiction and early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388" y="1419950"/>
            <a:ext cx="7931224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Big change was new good friends with alternative lifestyles</a:t>
            </a:r>
            <a:endParaRPr lang="en-GB" sz="24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On GP’s advice also went for treatment 2 months later </a:t>
            </a:r>
            <a:endParaRPr lang="en-GB" sz="24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Disliked 12-Step model but other service users great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Went on to develop life with non-drinking friends of many kinds</a:t>
            </a:r>
          </a:p>
          <a:p>
            <a:endParaRPr lang="en-GB" b="1" dirty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795406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1380"/>
          </a:xfrm>
        </p:spPr>
        <p:txBody>
          <a:bodyPr>
            <a:normAutofit/>
          </a:bodyPr>
          <a:lstStyle/>
          <a:p>
            <a:r>
              <a:rPr lang="en-GB" sz="2800" b="1" dirty="0"/>
              <a:t>Identifying and controlling addictive tendencies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89036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600" b="1" dirty="0"/>
              <a:t>After a year I gave up smoking - still miss the soothing movement!!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600" b="1" dirty="0"/>
              <a:t>‘Go-to friend’ became academic work or ice-cream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600" b="1" dirty="0"/>
              <a:t>In old age (80 this year) seem to have cracked sensible and enjoyable eating!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600" b="1" dirty="0"/>
              <a:t>Learnt to enjoy Mixed Leaves....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600" b="1" dirty="0">
                <a:solidFill>
                  <a:srgbClr val="FF0000"/>
                </a:solidFill>
              </a:rPr>
              <a:t>But that urge to eat ice-cream feels exactly the same as alcohol did - I just have many more support tools to help me avoid sugar binge</a:t>
            </a:r>
          </a:p>
          <a:p>
            <a:endParaRPr lang="en-GB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448" y="306686"/>
            <a:ext cx="6851104" cy="1143000"/>
          </a:xfrm>
        </p:spPr>
        <p:txBody>
          <a:bodyPr>
            <a:normAutofit/>
          </a:bodyPr>
          <a:lstStyle/>
          <a:p>
            <a:r>
              <a:rPr lang="en-GB" sz="2800" b="1" dirty="0"/>
              <a:t>Passionate need to make sense of my life once I stopped drinking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49686"/>
            <a:ext cx="7931224" cy="503569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b="1" dirty="0">
                <a:latin typeface="+mj-lt"/>
              </a:rPr>
              <a:t>Back at university as mature student. Studied sociology: how had I ended up where I had, my family alienated and all my possessions gone?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b="1" dirty="0">
                <a:latin typeface="+mj-lt"/>
              </a:rPr>
              <a:t>Learnt that people who do not fit in, for whatever reason, are often marginalised  (lonely child, awkward schoolgirl, confused gender)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b="1" dirty="0">
                <a:latin typeface="+mj-lt"/>
              </a:rPr>
              <a:t>Societies often oppress less powerful groups (female, Black, LGBT, disabled) in order to promote the well-being of others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b="1" dirty="0">
                <a:latin typeface="+mj-lt"/>
              </a:rPr>
              <a:t>Substances may be attempt by victims to counter this</a:t>
            </a:r>
          </a:p>
          <a:p>
            <a:endParaRPr lang="en-GB" sz="2400" dirty="0">
              <a:latin typeface="+mj-lt"/>
            </a:endParaRPr>
          </a:p>
          <a:p>
            <a:endParaRPr lang="en-GB" sz="2400" dirty="0">
              <a:latin typeface="+mj-lt"/>
            </a:endParaRPr>
          </a:p>
          <a:p>
            <a:endParaRPr lang="en-GB" sz="2400" dirty="0">
              <a:latin typeface="+mj-lt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061"/>
            <a:ext cx="7560840" cy="720080"/>
          </a:xfrm>
        </p:spPr>
        <p:txBody>
          <a:bodyPr>
            <a:normAutofit/>
          </a:bodyPr>
          <a:lstStyle/>
          <a:p>
            <a:pPr algn="l"/>
            <a:r>
              <a:rPr lang="en-GB" sz="4000" b="1"/>
              <a:t>                  	</a:t>
            </a:r>
            <a:r>
              <a:rPr lang="en-GB" sz="2800" b="1"/>
              <a:t>Empirical work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7141"/>
            <a:ext cx="7859216" cy="463009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b="1"/>
              <a:t>PhD studied experiences of </a:t>
            </a:r>
            <a:r>
              <a:rPr lang="en-GB" sz="2400" b="1" u="sng"/>
              <a:t>women</a:t>
            </a:r>
            <a:r>
              <a:rPr lang="en-GB" sz="2400" b="1"/>
              <a:t> with alcohol issue - what they got out of drinking, how people had reacted to it, what helped them, and where they were at now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b="1"/>
              <a:t>Ran focus groups - women who came enjoyed them so much they wanted to carry on meeting.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b="1"/>
              <a:t>Motto became ‘no blame, no shame’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b="1"/>
              <a:t>Some  subjects still drinking and some not. All had used alcohol as a way of escaping unhappiness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br>
              <a:rPr lang="en-GB" sz="2400" b="1"/>
            </a:br>
            <a:endParaRPr lang="en-GB" sz="2400" b="1"/>
          </a:p>
          <a:p>
            <a:endParaRPr lang="en-GB" sz="2400"/>
          </a:p>
          <a:p>
            <a:endParaRPr lang="en-GB" sz="2400"/>
          </a:p>
          <a:p>
            <a:endParaRPr lang="en-GB" sz="2400"/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560840" cy="648072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b="1" dirty="0"/>
              <a:t>                  	</a:t>
            </a:r>
            <a:r>
              <a:rPr lang="en-GB" sz="2800" b="1" dirty="0"/>
              <a:t> Empirical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590" y="980728"/>
            <a:ext cx="7380820" cy="523488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600" b="1" dirty="0"/>
              <a:t>Most had found AA  rather unhelpful BUT most were interested in meeting each other informally, in a safe place where they did not need to say who they were or where they lived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600" b="1" dirty="0"/>
              <a:t>They just wanted to talk about themselves, without being told they should think in certain ways or do certain things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600" b="1" dirty="0"/>
              <a:t>Did not mean no regrets, but had recognised shame could be destructive - delayed recovery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600" b="1" dirty="0"/>
              <a:t>Also interviewed many GPs and alcohol treatment providers, to find out how they saw their patients/ service users and views of system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33226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Developed Women’s Independent Alcohol Support (WIAS)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Several years’ work now in theory and practice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Alcohol use/misuse from perspective of  feminist service user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Started Women’s Independent Alcohol Support (WIAS)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Ran from 2012-2019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400" b="1" dirty="0"/>
          </a:p>
          <a:p>
            <a:endParaRPr lang="en-GB" dirty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What was WIAS?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A not-for-profit service user-controlled organisation based in Bristol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Aimed to provide what women in my research had said they had needed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dirty="0"/>
              <a:t>Motto: ‘no blame, no shame’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33250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914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Addiction and Social Dissonance</vt:lpstr>
      <vt:lpstr>My addiction and early recovery</vt:lpstr>
      <vt:lpstr>My addiction and early recovery</vt:lpstr>
      <vt:lpstr>Identifying and controlling addictive tendencies</vt:lpstr>
      <vt:lpstr>Passionate need to make sense of my life once I stopped drinking</vt:lpstr>
      <vt:lpstr>                   Empirical work</vt:lpstr>
      <vt:lpstr>                    Empirical work</vt:lpstr>
      <vt:lpstr>Developed Women’s Independent Alcohol Support (WIAS)</vt:lpstr>
      <vt:lpstr>What was WIAS?</vt:lpstr>
      <vt:lpstr>WIAS - How it worked</vt:lpstr>
      <vt:lpstr>WIAS - How it worked</vt:lpstr>
      <vt:lpstr>Relevance of Social Dissonance</vt:lpstr>
      <vt:lpstr>Addiction as a social construct?</vt:lpstr>
      <vt:lpstr>Addiction as a social construct?</vt:lpstr>
      <vt:lpstr>Good news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Alison Mather</cp:lastModifiedBy>
  <cp:revision>207</cp:revision>
  <dcterms:created xsi:type="dcterms:W3CDTF">2024-01-08T18:01:35Z</dcterms:created>
  <dcterms:modified xsi:type="dcterms:W3CDTF">2024-03-13T13:10:31Z</dcterms:modified>
</cp:coreProperties>
</file>